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8"/>
  </p:notesMasterIdLst>
  <p:handoutMasterIdLst>
    <p:handoutMasterId r:id="rId9"/>
  </p:handoutMasterIdLst>
  <p:sldIdLst>
    <p:sldId id="294" r:id="rId2"/>
    <p:sldId id="295" r:id="rId3"/>
    <p:sldId id="289" r:id="rId4"/>
    <p:sldId id="302" r:id="rId5"/>
    <p:sldId id="303" r:id="rId6"/>
    <p:sldId id="304" r:id="rId7"/>
  </p:sldIdLst>
  <p:sldSz cx="9144000" cy="5143500" type="screen16x9"/>
  <p:notesSz cx="6858000" cy="9144000"/>
  <p:defaultText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65EC40"/>
    <a:srgbClr val="0000FF"/>
    <a:srgbClr val="10A051"/>
    <a:srgbClr val="F53B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559" autoAdjust="0"/>
    <p:restoredTop sz="96144" autoAdjust="0"/>
  </p:normalViewPr>
  <p:slideViewPr>
    <p:cSldViewPr snapToGrid="0">
      <p:cViewPr varScale="1">
        <p:scale>
          <a:sx n="91" d="100"/>
          <a:sy n="91" d="100"/>
        </p:scale>
        <p:origin x="1236" y="84"/>
      </p:cViewPr>
      <p:guideLst>
        <p:guide orient="horz" pos="1620"/>
        <p:guide pos="2880"/>
      </p:guideLst>
    </p:cSldViewPr>
  </p:slideViewPr>
  <p:outlineViewPr>
    <p:cViewPr>
      <p:scale>
        <a:sx n="33" d="100"/>
        <a:sy n="33" d="100"/>
      </p:scale>
      <p:origin x="246"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2023/12/25</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2023/12/25</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8924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92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8141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207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81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561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07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750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653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265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2497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538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677" y="1644268"/>
            <a:ext cx="8890613" cy="318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cxnSp>
        <p:nvCxnSpPr>
          <p:cNvPr id="4" name="Straight Connector 3"/>
          <p:cNvCxnSpPr/>
          <p:nvPr userDrawn="1"/>
        </p:nvCxnSpPr>
        <p:spPr>
          <a:xfrm>
            <a:off x="0" y="454446"/>
            <a:ext cx="9144000" cy="16525"/>
          </a:xfrm>
          <a:prstGeom prst="line">
            <a:avLst/>
          </a:prstGeom>
          <a:ln>
            <a:solidFill>
              <a:srgbClr val="F53B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4210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76016"/>
            <a:ext cx="9143999" cy="1477328"/>
          </a:xfrm>
          <a:prstGeom prst="rect">
            <a:avLst/>
          </a:prstGeom>
          <a:noFill/>
        </p:spPr>
        <p:txBody>
          <a:bodyPr wrap="square" rtlCol="0" anchor="ctr">
            <a:spAutoFit/>
          </a:bodyPr>
          <a:lstStyle/>
          <a:p>
            <a:pPr algn="ctr" eaLnBrk="0" hangingPunct="0">
              <a:spcBef>
                <a:spcPct val="50000"/>
              </a:spcBef>
            </a:pPr>
            <a:r>
              <a:rPr lang="en-US" altLang="zh-TW" sz="3600" b="1" dirty="0">
                <a:latin typeface="Calibri" pitchFamily="34" charset="0"/>
              </a:rPr>
              <a:t>Report </a:t>
            </a:r>
          </a:p>
          <a:p>
            <a:pPr algn="ctr" eaLnBrk="0" hangingPunct="0">
              <a:spcBef>
                <a:spcPct val="50000"/>
              </a:spcBef>
            </a:pPr>
            <a:r>
              <a:rPr lang="en-US" altLang="zh-TW" sz="3600" b="1" dirty="0" smtClean="0">
                <a:latin typeface="Calibri" pitchFamily="34" charset="0"/>
              </a:rPr>
              <a:t>Oct-2023 </a:t>
            </a:r>
            <a:r>
              <a:rPr lang="en-US" altLang="zh-TW" sz="3600" b="1" dirty="0">
                <a:latin typeface="Calibri" pitchFamily="34" charset="0"/>
              </a:rPr>
              <a:t>MP </a:t>
            </a:r>
            <a:r>
              <a:rPr lang="en-US" altLang="zh-TW" sz="3600" b="1" dirty="0" smtClean="0">
                <a:latin typeface="Calibri" pitchFamily="34" charset="0"/>
              </a:rPr>
              <a:t>Inspection BFX – UA300</a:t>
            </a:r>
            <a:endParaRPr lang="en-US" altLang="zh-TW" sz="3600" b="1" dirty="0">
              <a:latin typeface="Calibri" pitchFamily="34" charset="0"/>
            </a:endParaRPr>
          </a:p>
        </p:txBody>
      </p:sp>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5" name="Text Box 4"/>
          <p:cNvSpPr txBox="1">
            <a:spLocks noChangeArrowheads="1"/>
          </p:cNvSpPr>
          <p:nvPr/>
        </p:nvSpPr>
        <p:spPr bwMode="auto">
          <a:xfrm>
            <a:off x="5284056" y="4115504"/>
            <a:ext cx="3859943" cy="646331"/>
          </a:xfrm>
          <a:prstGeom prst="rect">
            <a:avLst/>
          </a:prstGeom>
          <a:noFill/>
          <a:ln w="9525">
            <a:noFill/>
            <a:miter lim="800000"/>
            <a:headEnd/>
            <a:tailEnd/>
          </a:ln>
        </p:spPr>
        <p:txBody>
          <a:bodyPr wrap="square">
            <a:spAutoFit/>
          </a:bodyPr>
          <a:lstStyle/>
          <a:p>
            <a:pPr eaLnBrk="0" hangingPunct="0"/>
            <a:r>
              <a:rPr lang="en-US" altLang="zh-TW" sz="1800" dirty="0">
                <a:latin typeface="Calibri" pitchFamily="34" charset="0"/>
                <a:cs typeface="Calibri" pitchFamily="34" charset="0"/>
              </a:rPr>
              <a:t>Date : </a:t>
            </a:r>
            <a:r>
              <a:rPr lang="en-US" altLang="zh-TW" sz="1800" dirty="0" smtClean="0">
                <a:latin typeface="Calibri" pitchFamily="34" charset="0"/>
                <a:cs typeface="Calibri" pitchFamily="34" charset="0"/>
              </a:rPr>
              <a:t>20-Dec-2023</a:t>
            </a:r>
            <a:endParaRPr lang="en-US" altLang="zh-CN" sz="1800" dirty="0">
              <a:latin typeface="Calibri" pitchFamily="34" charset="0"/>
              <a:cs typeface="Calibri" pitchFamily="34" charset="0"/>
            </a:endParaRPr>
          </a:p>
          <a:p>
            <a:pPr eaLnBrk="0" hangingPunct="0"/>
            <a:r>
              <a:rPr lang="en-US" altLang="en-US" sz="1800" dirty="0">
                <a:latin typeface="Calibri" pitchFamily="34" charset="0"/>
                <a:cs typeface="Calibri" pitchFamily="34" charset="0"/>
              </a:rPr>
              <a:t>Prepared by: </a:t>
            </a:r>
            <a:r>
              <a:rPr lang="en-US" altLang="en-US" sz="1800" dirty="0" smtClean="0">
                <a:latin typeface="Calibri" pitchFamily="34" charset="0"/>
                <a:cs typeface="Calibri" pitchFamily="34" charset="0"/>
              </a:rPr>
              <a:t>Rachel </a:t>
            </a:r>
            <a:r>
              <a:rPr lang="en-US" altLang="en-US" sz="1800" dirty="0" err="1" smtClean="0">
                <a:latin typeface="Calibri" pitchFamily="34" charset="0"/>
                <a:cs typeface="Calibri" pitchFamily="34" charset="0"/>
              </a:rPr>
              <a:t>Ruan</a:t>
            </a:r>
            <a:endParaRPr lang="en-US" altLang="en-US" sz="1800" dirty="0">
              <a:latin typeface="Calibri" pitchFamily="34" charset="0"/>
              <a:cs typeface="Calibri" pitchFamily="34" charset="0"/>
            </a:endParaRPr>
          </a:p>
        </p:txBody>
      </p:sp>
    </p:spTree>
    <p:extLst>
      <p:ext uri="{BB962C8B-B14F-4D97-AF65-F5344CB8AC3E}">
        <p14:creationId xmlns:p14="http://schemas.microsoft.com/office/powerpoint/2010/main" val="1242165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6" name="Rectangle 13"/>
          <p:cNvSpPr>
            <a:spLocks noChangeArrowheads="1"/>
          </p:cNvSpPr>
          <p:nvPr/>
        </p:nvSpPr>
        <p:spPr bwMode="auto">
          <a:xfrm>
            <a:off x="210208" y="163890"/>
            <a:ext cx="8035294" cy="3808735"/>
          </a:xfrm>
          <a:prstGeom prst="rect">
            <a:avLst/>
          </a:prstGeom>
          <a:noFill/>
          <a:ln w="9525">
            <a:noFill/>
            <a:miter lim="800000"/>
            <a:headEnd/>
            <a:tailEnd/>
          </a:ln>
        </p:spPr>
        <p:txBody>
          <a:bodyPr wrap="square">
            <a:spAutoFit/>
          </a:bodyPr>
          <a:lstStyle/>
          <a:p>
            <a:pPr eaLnBrk="0" hangingPunct="0">
              <a:buFont typeface="Wingdings" pitchFamily="2" charset="2"/>
              <a:buChar char="Ø"/>
            </a:pPr>
            <a:r>
              <a:rPr lang="en-US" altLang="zh-CN" sz="1800" b="1" dirty="0">
                <a:solidFill>
                  <a:srgbClr val="0000FF"/>
                </a:solidFill>
                <a:latin typeface="Calibri" pitchFamily="34" charset="0"/>
                <a:ea typeface="標楷體" pitchFamily="65" charset="-120"/>
              </a:rPr>
              <a:t>Issue </a:t>
            </a:r>
            <a:r>
              <a:rPr lang="en-US" altLang="zh-TW" sz="1800" b="1" dirty="0" smtClean="0">
                <a:solidFill>
                  <a:srgbClr val="0000FF"/>
                </a:solidFill>
                <a:latin typeface="Calibri" pitchFamily="34" charset="0"/>
                <a:ea typeface="標楷體" pitchFamily="65" charset="-120"/>
              </a:rPr>
              <a:t>Description</a:t>
            </a:r>
          </a:p>
          <a:p>
            <a:pPr eaLnBrk="0" hangingPunct="0"/>
            <a:r>
              <a:rPr kumimoji="0" lang="en-US" altLang="zh-CN" sz="1800" b="1" dirty="0" smtClean="0">
                <a:latin typeface="Calibri" pitchFamily="34" charset="0"/>
              </a:rPr>
              <a:t>16-Nov, ALT customer complain </a:t>
            </a:r>
            <a:r>
              <a:rPr lang="en-US" altLang="zh-TW" sz="1800" b="1" dirty="0">
                <a:latin typeface="Calibri" pitchFamily="34" charset="0"/>
              </a:rPr>
              <a:t>[</a:t>
            </a:r>
            <a:r>
              <a:rPr lang="en-US" altLang="zh-TW" sz="1800" b="1" dirty="0" smtClean="0">
                <a:latin typeface="Calibri" pitchFamily="34" charset="0"/>
              </a:rPr>
              <a:t>BFX-UA300] Oct – 2023 Mass </a:t>
            </a:r>
            <a:r>
              <a:rPr lang="en-US" altLang="zh-TW" sz="1800" b="1" dirty="0">
                <a:latin typeface="Calibri" pitchFamily="34" charset="0"/>
              </a:rPr>
              <a:t>production </a:t>
            </a:r>
            <a:r>
              <a:rPr lang="en-US" altLang="zh-TW" sz="1800" b="1" dirty="0" smtClean="0">
                <a:latin typeface="Calibri" pitchFamily="34" charset="0"/>
              </a:rPr>
              <a:t>issue.</a:t>
            </a:r>
          </a:p>
          <a:p>
            <a:r>
              <a:rPr lang="en-US" dirty="0" smtClean="0"/>
              <a:t>Overall inspection result =&gt; </a:t>
            </a:r>
            <a:r>
              <a:rPr lang="en-US" dirty="0"/>
              <a:t>Conditional </a:t>
            </a:r>
            <a:r>
              <a:rPr lang="en-US" dirty="0" smtClean="0"/>
              <a:t>Pass</a:t>
            </a:r>
          </a:p>
          <a:p>
            <a:endParaRPr lang="en-US" altLang="zh-TW" sz="1200" b="1" dirty="0" smtClean="0">
              <a:solidFill>
                <a:srgbClr val="FF0000"/>
              </a:solidFill>
              <a:latin typeface="Calibri" pitchFamily="34" charset="0"/>
            </a:endParaRPr>
          </a:p>
          <a:p>
            <a:pPr eaLnBrk="0" hangingPunct="0"/>
            <a:r>
              <a:rPr lang="en-US" altLang="zh-TW" sz="1800" b="1" u="sng" dirty="0">
                <a:latin typeface="Calibri" pitchFamily="34" charset="0"/>
              </a:rPr>
              <a:t>Defect </a:t>
            </a:r>
            <a:r>
              <a:rPr lang="en-US" altLang="zh-TW" sz="1800" b="1" u="sng" dirty="0" smtClean="0">
                <a:latin typeface="Calibri" pitchFamily="34" charset="0"/>
              </a:rPr>
              <a:t>Total:</a:t>
            </a:r>
          </a:p>
          <a:p>
            <a:endParaRPr lang="en-US" dirty="0"/>
          </a:p>
          <a:p>
            <a:r>
              <a:rPr lang="en-US" dirty="0" smtClean="0"/>
              <a:t>• </a:t>
            </a:r>
            <a:r>
              <a:rPr lang="en-US" dirty="0"/>
              <a:t>Critical</a:t>
            </a:r>
          </a:p>
          <a:p>
            <a:r>
              <a:rPr lang="en-US" dirty="0" smtClean="0"/>
              <a:t>N/A</a:t>
            </a:r>
          </a:p>
          <a:p>
            <a:endParaRPr lang="en-US" dirty="0"/>
          </a:p>
          <a:p>
            <a:r>
              <a:rPr lang="en-US" dirty="0"/>
              <a:t>• Major</a:t>
            </a:r>
          </a:p>
          <a:p>
            <a:r>
              <a:rPr lang="en-US" dirty="0" smtClean="0"/>
              <a:t>Screw </a:t>
            </a:r>
            <a:r>
              <a:rPr lang="en-US" dirty="0"/>
              <a:t>inside * </a:t>
            </a:r>
            <a:r>
              <a:rPr lang="en-US" dirty="0" smtClean="0"/>
              <a:t>1pcs</a:t>
            </a:r>
          </a:p>
          <a:p>
            <a:endParaRPr lang="en-US" dirty="0"/>
          </a:p>
          <a:p>
            <a:r>
              <a:rPr lang="en-US" dirty="0"/>
              <a:t>• Minor</a:t>
            </a:r>
          </a:p>
          <a:p>
            <a:r>
              <a:rPr lang="en-US" dirty="0" smtClean="0"/>
              <a:t>1. Top </a:t>
            </a:r>
            <a:r>
              <a:rPr lang="en-US" dirty="0"/>
              <a:t>cover scratch * 1pcs</a:t>
            </a:r>
          </a:p>
          <a:p>
            <a:r>
              <a:rPr lang="en-US" dirty="0" smtClean="0"/>
              <a:t>2. HDMI </a:t>
            </a:r>
            <a:r>
              <a:rPr lang="en-US" dirty="0"/>
              <a:t>cable NG * 2pcs</a:t>
            </a:r>
          </a:p>
          <a:p>
            <a:r>
              <a:rPr lang="en-US" dirty="0"/>
              <a:t>-</a:t>
            </a:r>
            <a:r>
              <a:rPr lang="en-US" dirty="0" smtClean="0"/>
              <a:t>No </a:t>
            </a:r>
            <a:r>
              <a:rPr lang="en-US" dirty="0"/>
              <a:t>TV screen</a:t>
            </a:r>
          </a:p>
          <a:p>
            <a:r>
              <a:rPr lang="en-US" dirty="0"/>
              <a:t>-</a:t>
            </a:r>
            <a:r>
              <a:rPr lang="en-US" dirty="0" smtClean="0"/>
              <a:t>Cable </a:t>
            </a:r>
            <a:r>
              <a:rPr lang="en-US" dirty="0"/>
              <a:t>scratch </a:t>
            </a:r>
            <a:endParaRPr lang="en-US" dirty="0" smtClean="0"/>
          </a:p>
        </p:txBody>
      </p:sp>
    </p:spTree>
    <p:extLst>
      <p:ext uri="{BB962C8B-B14F-4D97-AF65-F5344CB8AC3E}">
        <p14:creationId xmlns:p14="http://schemas.microsoft.com/office/powerpoint/2010/main" val="176552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884075789"/>
              </p:ext>
            </p:extLst>
          </p:nvPr>
        </p:nvGraphicFramePr>
        <p:xfrm>
          <a:off x="117987" y="550607"/>
          <a:ext cx="8920909" cy="4272734"/>
        </p:xfrm>
        <a:graphic>
          <a:graphicData uri="http://schemas.openxmlformats.org/drawingml/2006/table">
            <a:tbl>
              <a:tblPr/>
              <a:tblGrid>
                <a:gridCol w="1868468">
                  <a:extLst>
                    <a:ext uri="{9D8B030D-6E8A-4147-A177-3AD203B41FA5}">
                      <a16:colId xmlns:a16="http://schemas.microsoft.com/office/drawing/2014/main" val="20000"/>
                    </a:ext>
                  </a:extLst>
                </a:gridCol>
                <a:gridCol w="3668111">
                  <a:extLst>
                    <a:ext uri="{9D8B030D-6E8A-4147-A177-3AD203B41FA5}">
                      <a16:colId xmlns:a16="http://schemas.microsoft.com/office/drawing/2014/main" val="20001"/>
                    </a:ext>
                  </a:extLst>
                </a:gridCol>
                <a:gridCol w="2869324">
                  <a:extLst>
                    <a:ext uri="{9D8B030D-6E8A-4147-A177-3AD203B41FA5}">
                      <a16:colId xmlns:a16="http://schemas.microsoft.com/office/drawing/2014/main" val="1948495731"/>
                    </a:ext>
                  </a:extLst>
                </a:gridCol>
                <a:gridCol w="515006">
                  <a:extLst>
                    <a:ext uri="{9D8B030D-6E8A-4147-A177-3AD203B41FA5}">
                      <a16:colId xmlns:a16="http://schemas.microsoft.com/office/drawing/2014/main" val="20005"/>
                    </a:ext>
                  </a:extLst>
                </a:gridCol>
              </a:tblGrid>
              <a:tr h="359864">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FA</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defRPr/>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Root Cause &amp; Action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7393">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Arial" panose="020B0604020202020204" pitchFamily="34" charset="0"/>
                          <a:ea typeface="標楷體" pitchFamily="65" charset="-120"/>
                          <a:cs typeface="Arial" panose="020B0604020202020204" pitchFamily="34" charset="0"/>
                        </a:rPr>
                        <a:t>Symptom: screw is inside the housing</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Arial" panose="020B0604020202020204" pitchFamily="34" charset="0"/>
                          <a:ea typeface="標楷體" pitchFamily="65" charset="-120"/>
                          <a:cs typeface="Arial" panose="020B0604020202020204" pitchFamily="34" charset="0"/>
                        </a:rPr>
                        <a:t>Type: 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Arial" panose="020B0604020202020204" pitchFamily="34" charset="0"/>
                          <a:ea typeface="標楷體" pitchFamily="65" charset="-120"/>
                          <a:cs typeface="Arial" panose="020B0604020202020204" pitchFamily="34" charset="0"/>
                        </a:rPr>
                        <a:t>Defect unit Try : 1/316pcs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Arial" panose="020B0604020202020204" pitchFamily="34" charset="0"/>
                          <a:ea typeface="標楷體" pitchFamily="65" charset="-120"/>
                          <a:cs typeface="Arial" panose="020B0604020202020204" pitchFamily="34" charset="0"/>
                        </a:rPr>
                        <a:t>Defect rate :</a:t>
                      </a:r>
                      <a:r>
                        <a:rPr lang="en-US" sz="1000" b="1"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000" b="1" kern="1200" dirty="0" smtClean="0">
                          <a:solidFill>
                            <a:schemeClr val="tx1"/>
                          </a:solidFill>
                          <a:latin typeface="Arial" panose="020B0604020202020204" pitchFamily="34" charset="0"/>
                          <a:ea typeface="標楷體" pitchFamily="65" charset="-120"/>
                          <a:cs typeface="Arial" panose="020B0604020202020204" pitchFamily="34" charset="0"/>
                        </a:rPr>
                        <a:t>0.3%</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Arial" panose="020B0604020202020204" pitchFamily="34" charset="0"/>
                          <a:ea typeface="標楷體" pitchFamily="65" charset="-120"/>
                          <a:cs typeface="Arial" panose="020B0604020202020204" pitchFamily="34" charset="0"/>
                        </a:rPr>
                        <a:t>SKB SN:</a:t>
                      </a:r>
                      <a:r>
                        <a:rPr lang="en-US" sz="1000" b="1" kern="1200" baseline="0" dirty="0" smtClean="0">
                          <a:solidFill>
                            <a:schemeClr val="tx1"/>
                          </a:solidFill>
                          <a:latin typeface="Arial" panose="020B0604020202020204" pitchFamily="34" charset="0"/>
                          <a:ea typeface="標楷體" pitchFamily="65" charset="-120"/>
                          <a:cs typeface="Arial" panose="020B0604020202020204" pitchFamily="34" charset="0"/>
                        </a:rPr>
                        <a:t>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dirty="0" smtClean="0">
                          <a:solidFill>
                            <a:schemeClr val="tx1"/>
                          </a:solidFill>
                        </a:rPr>
                        <a:t>2149695001202303014039</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r>
                        <a:rPr lang="en-US" sz="1000" b="1" baseline="0" dirty="0" smtClean="0">
                          <a:latin typeface="Arial" panose="020B0604020202020204" pitchFamily="34" charset="0"/>
                          <a:cs typeface="Arial" panose="020B0604020202020204" pitchFamily="34" charset="0"/>
                          <a:sym typeface="Wingdings" panose="05000000000000000000" pitchFamily="2" charset="2"/>
                        </a:rPr>
                        <a:t>ALT Check this unit speaker test issue. </a:t>
                      </a: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r>
                        <a:rPr lang="en-US" sz="1000" b="1" baseline="0" dirty="0" smtClean="0">
                          <a:latin typeface="Arial" panose="020B0604020202020204" pitchFamily="34" charset="0"/>
                          <a:cs typeface="Arial" panose="020B0604020202020204" pitchFamily="34" charset="0"/>
                          <a:sym typeface="Wingdings" panose="05000000000000000000" pitchFamily="2" charset="2"/>
                        </a:rPr>
                        <a:t>ALT Customer check visual check : </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No found abnormal, Open housing see the screw inside.</a:t>
                      </a: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r>
                        <a:rPr lang="en-US" sz="1000" b="1" baseline="0" dirty="0" smtClean="0">
                          <a:latin typeface="Arial" panose="020B0604020202020204" pitchFamily="34" charset="0"/>
                          <a:cs typeface="Arial" panose="020B0604020202020204" pitchFamily="34" charset="0"/>
                        </a:rPr>
                        <a:t>Fiji Check FATP data </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à"/>
                        <a:tabLst/>
                        <a:defRPr/>
                      </a:pPr>
                      <a:r>
                        <a:rPr lang="en-US" sz="1000" baseline="0" dirty="0" smtClean="0">
                          <a:latin typeface="Arial" panose="020B0604020202020204" pitchFamily="34" charset="0"/>
                          <a:cs typeface="Arial" panose="020B0604020202020204" pitchFamily="34" charset="0"/>
                          <a:sym typeface="Wingdings" panose="05000000000000000000" pitchFamily="2" charset="2"/>
                        </a:rPr>
                        <a:t>Product test FATP pass normally.</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à"/>
                        <a:tabLst/>
                        <a:defRPr/>
                      </a:pPr>
                      <a:r>
                        <a:rPr lang="en-US" sz="1000" baseline="0" dirty="0" smtClean="0">
                          <a:latin typeface="Arial" panose="020B0604020202020204" pitchFamily="34" charset="0"/>
                          <a:cs typeface="Arial" panose="020B0604020202020204" pitchFamily="34" charset="0"/>
                          <a:sym typeface="Wingdings" panose="05000000000000000000" pitchFamily="2" charset="2"/>
                        </a:rPr>
                        <a:t>Recheck log test all function test station is normally:</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endParaRPr lang="en-US" sz="1350" b="0" i="0" u="none" strike="noStrike" kern="1200" baseline="0" dirty="0" smtClean="0">
                        <a:solidFill>
                          <a:schemeClr val="tx1"/>
                        </a:solidFill>
                        <a:latin typeface="+mn-lt"/>
                        <a:ea typeface="+mn-ea"/>
                        <a:cs typeface="+mn-cs"/>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baseline="0" dirty="0" smtClean="0">
                        <a:latin typeface="Arial" panose="020B0604020202020204" pitchFamily="34" charset="0"/>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b="1" kern="1200" baseline="0" dirty="0" smtClean="0">
                          <a:solidFill>
                            <a:schemeClr val="tx1"/>
                          </a:solidFill>
                          <a:latin typeface="Arial" panose="020B0604020202020204" pitchFamily="34" charset="0"/>
                          <a:ea typeface="+mn-ea"/>
                          <a:cs typeface="Arial" panose="020B0604020202020204" pitchFamily="34" charset="0"/>
                        </a:rPr>
                        <a:t>Occur cause:</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On production line may be OP doing not carefully make screw drop inside housing when they assembly speaker.</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b="1" kern="1200" baseline="0" dirty="0" smtClean="0">
                          <a:solidFill>
                            <a:schemeClr val="tx1"/>
                          </a:solidFill>
                          <a:latin typeface="Arial" panose="020B0604020202020204" pitchFamily="34" charset="0"/>
                          <a:ea typeface="+mn-ea"/>
                          <a:cs typeface="Arial" panose="020B0604020202020204" pitchFamily="34" charset="0"/>
                        </a:rPr>
                        <a:t>Escape cause:</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b="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1. SOP defined request OP do “up side down “ bot cover before assembly with top cover, but OP didn’t doing follow SOP.</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b="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2.</a:t>
                      </a:r>
                      <a:r>
                        <a:rPr lang="en-US" sz="1000" b="1"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a:t>
                      </a:r>
                      <a:r>
                        <a:rPr lang="en-US" sz="1000" kern="1200" baseline="0" dirty="0" smtClean="0">
                          <a:solidFill>
                            <a:schemeClr val="tx1"/>
                          </a:solidFill>
                          <a:latin typeface="Arial" panose="020B0604020202020204" pitchFamily="34" charset="0"/>
                          <a:ea typeface="+mn-ea"/>
                          <a:cs typeface="Arial" panose="020B0604020202020204" pitchFamily="34" charset="0"/>
                        </a:rPr>
                        <a:t>Customer request Assembly Shaking test Not allowed abnormal sound </a:t>
                      </a:r>
                      <a:r>
                        <a:rPr lang="en-US" sz="1000" kern="1200" baseline="0" dirty="0" err="1" smtClean="0">
                          <a:solidFill>
                            <a:schemeClr val="tx1"/>
                          </a:solidFill>
                          <a:latin typeface="Arial" panose="020B0604020202020204" pitchFamily="34" charset="0"/>
                          <a:ea typeface="+mn-ea"/>
                          <a:cs typeface="Arial" panose="020B0604020202020204" pitchFamily="34" charset="0"/>
                        </a:rPr>
                        <a:t>i.g</a:t>
                      </a:r>
                      <a:r>
                        <a:rPr lang="en-US" sz="1000" kern="1200" baseline="0" dirty="0" smtClean="0">
                          <a:solidFill>
                            <a:schemeClr val="tx1"/>
                          </a:solidFill>
                          <a:latin typeface="Arial" panose="020B0604020202020204" pitchFamily="34" charset="0"/>
                          <a:ea typeface="+mn-ea"/>
                          <a:cs typeface="Arial" panose="020B0604020202020204" pitchFamily="34" charset="0"/>
                        </a:rPr>
                        <a:t> : Abnormal sound inside the housing – Screw, cable, etc. </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But OP no check all product cause this product quite heavy and difficult to shake.</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Action:</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Update Quality </a:t>
                      </a:r>
                      <a:r>
                        <a:rPr lang="en-US" sz="1000" kern="1200" baseline="0" dirty="0" err="1" smtClean="0">
                          <a:solidFill>
                            <a:schemeClr val="tx1"/>
                          </a:solidFill>
                          <a:latin typeface="Arial" panose="020B0604020202020204" pitchFamily="34" charset="0"/>
                          <a:ea typeface="+mn-ea"/>
                          <a:cs typeface="Arial" panose="020B0604020202020204" pitchFamily="34" charset="0"/>
                        </a:rPr>
                        <a:t>arlam</a:t>
                      </a:r>
                      <a:r>
                        <a:rPr lang="en-US" sz="1000" kern="1200" baseline="0" dirty="0" smtClean="0">
                          <a:solidFill>
                            <a:schemeClr val="tx1"/>
                          </a:solidFill>
                          <a:latin typeface="Arial" panose="020B0604020202020204" pitchFamily="34" charset="0"/>
                          <a:ea typeface="+mn-ea"/>
                          <a:cs typeface="Arial" panose="020B0604020202020204" pitchFamily="34" charset="0"/>
                        </a:rPr>
                        <a:t> hang production line</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Training OP doing follow SOP. Shake 100% product at Visual station.</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Add OBA test function and inspection cosmetic check and shake product.</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cap="none" normalizeH="0" baseline="0" dirty="0" smtClean="0">
                        <a:ln>
                          <a:noFill/>
                        </a:ln>
                        <a:solidFill>
                          <a:srgbClr val="0000CC"/>
                        </a:solidFill>
                        <a:effectLst/>
                        <a:latin typeface="Arial" panose="020B0604020202020204" pitchFamily="34" charset="0"/>
                        <a:ea typeface="新細明體" charset="-120"/>
                        <a:cs typeface="Arial" panose="020B0604020202020204"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117986" y="-9832"/>
            <a:ext cx="5839680" cy="442452"/>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lvl="0" indent="-381000" defTabSz="914400" fontAlgn="base">
              <a:lnSpc>
                <a:spcPct val="150000"/>
              </a:lnSpc>
              <a:spcBef>
                <a:spcPct val="0"/>
              </a:spcBef>
              <a:spcAft>
                <a:spcPct val="0"/>
              </a:spcAft>
              <a:defRPr/>
            </a:pPr>
            <a:r>
              <a:rPr lang="en-US" sz="2000" b="1" dirty="0">
                <a:solidFill>
                  <a:srgbClr val="0000FF"/>
                </a:solidFill>
                <a:latin typeface="Arial" panose="020B0604020202020204" pitchFamily="34" charset="0"/>
                <a:ea typeface="標楷體" pitchFamily="65" charset="-120"/>
                <a:cs typeface="Arial" panose="020B0604020202020204" pitchFamily="34" charset="0"/>
              </a:rPr>
              <a:t>1</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 Screw </a:t>
            </a:r>
            <a:r>
              <a:rPr lang="en-US" sz="2000" b="1" dirty="0">
                <a:solidFill>
                  <a:srgbClr val="0000FF"/>
                </a:solidFill>
                <a:latin typeface="Arial" panose="020B0604020202020204" pitchFamily="34" charset="0"/>
                <a:ea typeface="標楷體" pitchFamily="65" charset="-120"/>
                <a:cs typeface="Arial" panose="020B0604020202020204" pitchFamily="34" charset="0"/>
              </a:rPr>
              <a:t>is inside the </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housing * </a:t>
            </a:r>
            <a:r>
              <a:rPr lang="en-US" sz="2000" b="1" dirty="0">
                <a:solidFill>
                  <a:srgbClr val="0000FF"/>
                </a:solidFill>
                <a:latin typeface="Arial" panose="020B0604020202020204" pitchFamily="34" charset="0"/>
                <a:ea typeface="標楷體" pitchFamily="65" charset="-120"/>
                <a:cs typeface="Arial" panose="020B0604020202020204" pitchFamily="34" charset="0"/>
              </a:rPr>
              <a:t>1pcs</a:t>
            </a:r>
          </a:p>
        </p:txBody>
      </p:sp>
      <p:sp>
        <p:nvSpPr>
          <p:cNvPr id="8" name="Oval 7"/>
          <p:cNvSpPr/>
          <p:nvPr/>
        </p:nvSpPr>
        <p:spPr>
          <a:xfrm>
            <a:off x="8581498" y="2586921"/>
            <a:ext cx="343117" cy="32273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10" name="Picture 9"/>
          <p:cNvPicPr>
            <a:picLocks noChangeAspect="1"/>
          </p:cNvPicPr>
          <p:nvPr/>
        </p:nvPicPr>
        <p:blipFill>
          <a:blip r:embed="rId3"/>
          <a:stretch>
            <a:fillRect/>
          </a:stretch>
        </p:blipFill>
        <p:spPr>
          <a:xfrm>
            <a:off x="232542" y="2748286"/>
            <a:ext cx="1690852" cy="877784"/>
          </a:xfrm>
          <a:prstGeom prst="rect">
            <a:avLst/>
          </a:prstGeom>
        </p:spPr>
      </p:pic>
      <p:pic>
        <p:nvPicPr>
          <p:cNvPr id="11" name="Picture 10"/>
          <p:cNvPicPr>
            <a:picLocks noChangeAspect="1"/>
          </p:cNvPicPr>
          <p:nvPr/>
        </p:nvPicPr>
        <p:blipFill>
          <a:blip r:embed="rId4"/>
          <a:stretch>
            <a:fillRect/>
          </a:stretch>
        </p:blipFill>
        <p:spPr>
          <a:xfrm>
            <a:off x="2037949" y="2178185"/>
            <a:ext cx="3572037" cy="2017986"/>
          </a:xfrm>
          <a:prstGeom prst="rect">
            <a:avLst/>
          </a:prstGeom>
        </p:spPr>
      </p:pic>
    </p:spTree>
    <p:extLst>
      <p:ext uri="{BB962C8B-B14F-4D97-AF65-F5344CB8AC3E}">
        <p14:creationId xmlns:p14="http://schemas.microsoft.com/office/powerpoint/2010/main" val="42363316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3388513154"/>
              </p:ext>
            </p:extLst>
          </p:nvPr>
        </p:nvGraphicFramePr>
        <p:xfrm>
          <a:off x="72735" y="587150"/>
          <a:ext cx="8966161" cy="4556350"/>
        </p:xfrm>
        <a:graphic>
          <a:graphicData uri="http://schemas.openxmlformats.org/drawingml/2006/table">
            <a:tbl>
              <a:tblPr/>
              <a:tblGrid>
                <a:gridCol w="2039844">
                  <a:extLst>
                    <a:ext uri="{9D8B030D-6E8A-4147-A177-3AD203B41FA5}">
                      <a16:colId xmlns:a16="http://schemas.microsoft.com/office/drawing/2014/main" val="20000"/>
                    </a:ext>
                  </a:extLst>
                </a:gridCol>
                <a:gridCol w="3226676">
                  <a:extLst>
                    <a:ext uri="{9D8B030D-6E8A-4147-A177-3AD203B41FA5}">
                      <a16:colId xmlns:a16="http://schemas.microsoft.com/office/drawing/2014/main" val="20001"/>
                    </a:ext>
                  </a:extLst>
                </a:gridCol>
                <a:gridCol w="3174124">
                  <a:extLst>
                    <a:ext uri="{9D8B030D-6E8A-4147-A177-3AD203B41FA5}">
                      <a16:colId xmlns:a16="http://schemas.microsoft.com/office/drawing/2014/main" val="1948495731"/>
                    </a:ext>
                  </a:extLst>
                </a:gridCol>
                <a:gridCol w="525517">
                  <a:extLst>
                    <a:ext uri="{9D8B030D-6E8A-4147-A177-3AD203B41FA5}">
                      <a16:colId xmlns:a16="http://schemas.microsoft.com/office/drawing/2014/main" val="20005"/>
                    </a:ext>
                  </a:extLst>
                </a:gridCol>
              </a:tblGrid>
              <a:tr h="316123">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FA</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defRPr/>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Root Cause &amp; Action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40227">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Symptom:</a:t>
                      </a:r>
                      <a:r>
                        <a:rPr lang="en-US" sz="1000" b="1" kern="1200" baseline="0" dirty="0" smtClean="0">
                          <a:solidFill>
                            <a:schemeClr val="tx1"/>
                          </a:solidFill>
                          <a:latin typeface="Times New Roman" panose="02020603050405020304" pitchFamily="18" charset="0"/>
                          <a:ea typeface="標楷體" pitchFamily="65" charset="-120"/>
                          <a:cs typeface="Times New Roman" panose="02020603050405020304" pitchFamily="18" charset="0"/>
                        </a:rPr>
                        <a:t> Top cover scratch *1psc</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Type: Minor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Defect unit Try : 1/316pcs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Defect rate :</a:t>
                      </a:r>
                      <a:r>
                        <a:rPr lang="en-US" sz="1000" b="1" kern="1200" baseline="0" dirty="0" smtClean="0">
                          <a:solidFill>
                            <a:schemeClr val="tx1"/>
                          </a:solidFill>
                          <a:latin typeface="Times New Roman" panose="02020603050405020304" pitchFamily="18" charset="0"/>
                          <a:ea typeface="標楷體" pitchFamily="65" charset="-120"/>
                          <a:cs typeface="Times New Roman" panose="02020603050405020304" pitchFamily="18" charset="0"/>
                        </a:rPr>
                        <a:t> 0.3</a:t>
                      </a: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a:t>
                      </a:r>
                    </a:p>
                    <a:p>
                      <a:pPr marL="0" marR="0" lvl="0" indent="-381000" algn="l" defTabSz="914400" rtl="0" eaLnBrk="1" fontAlgn="base" latinLnBrk="0" hangingPunct="1">
                        <a:lnSpc>
                          <a:spcPct val="150000"/>
                        </a:lnSpc>
                        <a:spcBef>
                          <a:spcPct val="0"/>
                        </a:spcBef>
                        <a:spcAft>
                          <a:spcPct val="0"/>
                        </a:spcAft>
                        <a:buClrTx/>
                        <a:buSzTx/>
                        <a:buFontTx/>
                        <a:buNone/>
                        <a:tabLst/>
                        <a:defRPr/>
                      </a:pPr>
                      <a:endPar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endParaRP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dirty="0" smtClean="0"/>
                        <a:t>2149695001202303014011</a:t>
                      </a:r>
                      <a:endPar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r>
                        <a:rPr lang="en-US" sz="1000" b="1" baseline="0" dirty="0" smtClean="0">
                          <a:latin typeface="Arial" panose="020B0604020202020204" pitchFamily="34" charset="0"/>
                          <a:cs typeface="Arial" panose="020B0604020202020204" pitchFamily="34" charset="0"/>
                          <a:sym typeface="Wingdings" panose="05000000000000000000" pitchFamily="2" charset="2"/>
                        </a:rPr>
                        <a:t>ALT Customer check visual check : </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Found abnormal, Top housing was scratch. ( without feel )</a:t>
                      </a: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endParaRPr lang="en-US" sz="1000" b="1" baseline="0" dirty="0" smtClean="0">
                        <a:latin typeface="Arial" panose="020B0604020202020204" pitchFamily="34" charset="0"/>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AutoNum type="arabicPeriod"/>
                        <a:tabLst/>
                        <a:defRPr/>
                      </a:pPr>
                      <a:r>
                        <a:rPr lang="en-US" sz="1000" b="1" baseline="0" dirty="0" smtClean="0">
                          <a:latin typeface="Arial" panose="020B0604020202020204" pitchFamily="34" charset="0"/>
                          <a:cs typeface="Arial" panose="020B0604020202020204" pitchFamily="34" charset="0"/>
                        </a:rPr>
                        <a:t>Fiji Check FATP data </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à"/>
                        <a:tabLst/>
                        <a:defRPr/>
                      </a:pPr>
                      <a:r>
                        <a:rPr lang="en-US" sz="1000" baseline="0" dirty="0" smtClean="0">
                          <a:latin typeface="Arial" panose="020B0604020202020204" pitchFamily="34" charset="0"/>
                          <a:cs typeface="Arial" panose="020B0604020202020204" pitchFamily="34" charset="0"/>
                          <a:sym typeface="Wingdings" panose="05000000000000000000" pitchFamily="2" charset="2"/>
                        </a:rPr>
                        <a:t>Product test FATP pass normally.</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All FATP is normal process. No any repair or dis-assembly housing recode.</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3. Check history assembly this unit had </a:t>
                      </a:r>
                      <a:r>
                        <a:rPr lang="en-US" sz="1000" kern="1200" baseline="0" dirty="0" err="1" smtClean="0">
                          <a:solidFill>
                            <a:schemeClr val="tx1"/>
                          </a:solidFill>
                          <a:latin typeface="Arial" panose="020B0604020202020204" pitchFamily="34" charset="0"/>
                          <a:ea typeface="+mn-ea"/>
                          <a:cs typeface="Arial" panose="020B0604020202020204" pitchFamily="34" charset="0"/>
                        </a:rPr>
                        <a:t>assy</a:t>
                      </a:r>
                      <a:r>
                        <a:rPr lang="en-US" sz="1000" kern="1200" baseline="0" dirty="0" smtClean="0">
                          <a:solidFill>
                            <a:schemeClr val="tx1"/>
                          </a:solidFill>
                          <a:latin typeface="Arial" panose="020B0604020202020204" pitchFamily="34" charset="0"/>
                          <a:ea typeface="+mn-ea"/>
                          <a:cs typeface="Arial" panose="020B0604020202020204" pitchFamily="34" charset="0"/>
                        </a:rPr>
                        <a:t> on Aug/2023. this time all TOP housing incoming have mylar protected packing.</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Root Cause:</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Incoming material had scratch issue. Because this time Top cover incoming have mylar protected , We no remove this protect throughout online to before the last Visual inspection.</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2. On production line may be OP doing not carefully  </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make Top side scratch issue.</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Action:</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Incoming material now no mylar protect paste. We can check VI before assembly and inform to vendor if defect scratch by housing material.</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Online production, doing follow SOP, self check and re-check each station, . </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With NG production doing follow SFC control process.</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900" b="0" i="0" u="none" strike="noStrike" cap="none" normalizeH="0" baseline="0" dirty="0" smtClean="0">
                        <a:ln>
                          <a:noFill/>
                        </a:ln>
                        <a:solidFill>
                          <a:srgbClr val="0000CC"/>
                        </a:solidFill>
                        <a:effectLst/>
                        <a:latin typeface="Times New Roman" panose="02020603050405020304" pitchFamily="18" charset="0"/>
                        <a:ea typeface="新細明體" charset="-120"/>
                        <a:cs typeface="Times New Roman" panose="02020603050405020304"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6" y="0"/>
            <a:ext cx="6338574" cy="442452"/>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lvl="0" indent="-381000" defTabSz="914400" fontAlgn="base">
              <a:lnSpc>
                <a:spcPct val="150000"/>
              </a:lnSpc>
              <a:spcBef>
                <a:spcPct val="0"/>
              </a:spcBef>
              <a:spcAft>
                <a:spcPct val="0"/>
              </a:spcAft>
              <a:defRPr/>
            </a:pPr>
            <a:r>
              <a:rPr lang="en-US" sz="2000" b="1" dirty="0">
                <a:solidFill>
                  <a:srgbClr val="0000FF"/>
                </a:solidFill>
                <a:latin typeface="Arial" panose="020B0604020202020204" pitchFamily="34" charset="0"/>
                <a:ea typeface="標楷體" pitchFamily="65" charset="-120"/>
                <a:cs typeface="Arial" panose="020B0604020202020204" pitchFamily="34" charset="0"/>
              </a:rPr>
              <a:t>2</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 </a:t>
            </a:r>
            <a:r>
              <a:rPr lang="en-US" sz="2000" b="1" dirty="0">
                <a:solidFill>
                  <a:srgbClr val="0000FF"/>
                </a:solidFill>
                <a:latin typeface="Arial" panose="020B0604020202020204" pitchFamily="34" charset="0"/>
                <a:ea typeface="標楷體" pitchFamily="65" charset="-120"/>
                <a:cs typeface="Arial" panose="020B0604020202020204" pitchFamily="34" charset="0"/>
              </a:rPr>
              <a:t>Top cover </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scratch * </a:t>
            </a:r>
            <a:r>
              <a:rPr lang="en-US" sz="2000" b="1" dirty="0">
                <a:solidFill>
                  <a:srgbClr val="0000FF"/>
                </a:solidFill>
                <a:latin typeface="Arial" panose="020B0604020202020204" pitchFamily="34" charset="0"/>
                <a:ea typeface="標楷體" pitchFamily="65" charset="-120"/>
                <a:cs typeface="Arial" panose="020B0604020202020204" pitchFamily="34" charset="0"/>
              </a:rPr>
              <a:t>1</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pcs</a:t>
            </a:r>
            <a:endParaRPr lang="en-US" sz="2000" b="1" dirty="0">
              <a:solidFill>
                <a:srgbClr val="0000FF"/>
              </a:solidFill>
              <a:latin typeface="Arial" panose="020B0604020202020204" pitchFamily="34" charset="0"/>
              <a:ea typeface="標楷體" pitchFamily="65" charset="-120"/>
              <a:cs typeface="Arial" panose="020B0604020202020204" pitchFamily="34" charset="0"/>
            </a:endParaRPr>
          </a:p>
        </p:txBody>
      </p:sp>
      <p:sp>
        <p:nvSpPr>
          <p:cNvPr id="14" name="Oval 13"/>
          <p:cNvSpPr/>
          <p:nvPr/>
        </p:nvSpPr>
        <p:spPr>
          <a:xfrm>
            <a:off x="8594067" y="2701508"/>
            <a:ext cx="343117" cy="322730"/>
          </a:xfrm>
          <a:prstGeom prst="ellipse">
            <a:avLst/>
          </a:prstGeom>
          <a:solidFill>
            <a:srgbClr val="00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6" name="Picture 5"/>
          <p:cNvPicPr>
            <a:picLocks noChangeAspect="1"/>
          </p:cNvPicPr>
          <p:nvPr/>
        </p:nvPicPr>
        <p:blipFill>
          <a:blip r:embed="rId3"/>
          <a:stretch>
            <a:fillRect/>
          </a:stretch>
        </p:blipFill>
        <p:spPr>
          <a:xfrm>
            <a:off x="167328" y="2862873"/>
            <a:ext cx="1871679" cy="826258"/>
          </a:xfrm>
          <a:prstGeom prst="rect">
            <a:avLst/>
          </a:prstGeom>
        </p:spPr>
      </p:pic>
      <p:pic>
        <p:nvPicPr>
          <p:cNvPr id="4" name="Picture 3"/>
          <p:cNvPicPr>
            <a:picLocks noChangeAspect="1"/>
          </p:cNvPicPr>
          <p:nvPr/>
        </p:nvPicPr>
        <p:blipFill>
          <a:blip r:embed="rId4"/>
          <a:stretch>
            <a:fillRect/>
          </a:stretch>
        </p:blipFill>
        <p:spPr>
          <a:xfrm>
            <a:off x="2249871" y="2266622"/>
            <a:ext cx="2963260" cy="1779861"/>
          </a:xfrm>
          <a:prstGeom prst="rect">
            <a:avLst/>
          </a:prstGeom>
        </p:spPr>
      </p:pic>
      <p:pic>
        <p:nvPicPr>
          <p:cNvPr id="5" name="Picture 4"/>
          <p:cNvPicPr>
            <a:picLocks noChangeAspect="1"/>
          </p:cNvPicPr>
          <p:nvPr/>
        </p:nvPicPr>
        <p:blipFill>
          <a:blip r:embed="rId5"/>
          <a:stretch>
            <a:fillRect/>
          </a:stretch>
        </p:blipFill>
        <p:spPr>
          <a:xfrm>
            <a:off x="5422461" y="1869974"/>
            <a:ext cx="2962275" cy="694550"/>
          </a:xfrm>
          <a:prstGeom prst="rect">
            <a:avLst/>
          </a:prstGeom>
        </p:spPr>
      </p:pic>
    </p:spTree>
    <p:extLst>
      <p:ext uri="{BB962C8B-B14F-4D97-AF65-F5344CB8AC3E}">
        <p14:creationId xmlns:p14="http://schemas.microsoft.com/office/powerpoint/2010/main" val="39180943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805128260"/>
              </p:ext>
            </p:extLst>
          </p:nvPr>
        </p:nvGraphicFramePr>
        <p:xfrm>
          <a:off x="72735" y="587150"/>
          <a:ext cx="8976672" cy="4258119"/>
        </p:xfrm>
        <a:graphic>
          <a:graphicData uri="http://schemas.openxmlformats.org/drawingml/2006/table">
            <a:tbl>
              <a:tblPr/>
              <a:tblGrid>
                <a:gridCol w="2859651">
                  <a:extLst>
                    <a:ext uri="{9D8B030D-6E8A-4147-A177-3AD203B41FA5}">
                      <a16:colId xmlns:a16="http://schemas.microsoft.com/office/drawing/2014/main" val="20000"/>
                    </a:ext>
                  </a:extLst>
                </a:gridCol>
                <a:gridCol w="5580993">
                  <a:extLst>
                    <a:ext uri="{9D8B030D-6E8A-4147-A177-3AD203B41FA5}">
                      <a16:colId xmlns:a16="http://schemas.microsoft.com/office/drawing/2014/main" val="20001"/>
                    </a:ext>
                  </a:extLst>
                </a:gridCol>
                <a:gridCol w="536028">
                  <a:extLst>
                    <a:ext uri="{9D8B030D-6E8A-4147-A177-3AD203B41FA5}">
                      <a16:colId xmlns:a16="http://schemas.microsoft.com/office/drawing/2014/main" val="20005"/>
                    </a:ext>
                  </a:extLst>
                </a:gridCol>
              </a:tblGrid>
              <a:tr h="292001">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FA</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611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Symptom:</a:t>
                      </a:r>
                      <a:r>
                        <a:rPr lang="en-US" sz="1000" b="1" kern="1200" baseline="0" dirty="0" smtClean="0">
                          <a:solidFill>
                            <a:schemeClr val="tx1"/>
                          </a:solidFill>
                          <a:latin typeface="Times New Roman" panose="02020603050405020304" pitchFamily="18" charset="0"/>
                          <a:ea typeface="標楷體" pitchFamily="65" charset="-120"/>
                          <a:cs typeface="Times New Roman" panose="02020603050405020304" pitchFamily="18" charset="0"/>
                        </a:rPr>
                        <a:t> HDMI Cable – No TV screen *1psc</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Type: Minor, </a:t>
                      </a: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Defect rate :</a:t>
                      </a:r>
                      <a:r>
                        <a:rPr lang="en-US" sz="1000" b="1" kern="1200" baseline="0" dirty="0" smtClean="0">
                          <a:solidFill>
                            <a:schemeClr val="tx1"/>
                          </a:solidFill>
                          <a:latin typeface="Times New Roman" panose="02020603050405020304" pitchFamily="18" charset="0"/>
                          <a:ea typeface="標楷體" pitchFamily="65" charset="-120"/>
                          <a:cs typeface="Times New Roman" panose="02020603050405020304" pitchFamily="18" charset="0"/>
                        </a:rPr>
                        <a:t> 0.6</a:t>
                      </a: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a:t>
                      </a:r>
                      <a:endParaRPr lang="en-US" altLang="zh-TW"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endParaRP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rPr>
                        <a:t>Defect unit Try : 2/316pcs </a:t>
                      </a:r>
                    </a:p>
                    <a:p>
                      <a:pPr marL="0" marR="0" lvl="0" indent="-381000" algn="l" defTabSz="914400" rtl="0" eaLnBrk="1" fontAlgn="base" latinLnBrk="0" hangingPunct="1">
                        <a:lnSpc>
                          <a:spcPct val="150000"/>
                        </a:lnSpc>
                        <a:spcBef>
                          <a:spcPct val="0"/>
                        </a:spcBef>
                        <a:spcAft>
                          <a:spcPct val="0"/>
                        </a:spcAft>
                        <a:buClrTx/>
                        <a:buSzTx/>
                        <a:buFontTx/>
                        <a:buNone/>
                        <a:tabLst/>
                        <a:defRPr/>
                      </a:pPr>
                      <a:endPar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ALT customer Visual check : No found abnormal. Function check : NG , HDMI Cable scratch</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 TV (LG, 49UF6800) : No HDMI screen</a:t>
                      </a: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rPr>
                        <a:t>• TV (Samsung, UN50JU6800F) : No HDMI screen</a:t>
                      </a:r>
                    </a:p>
                    <a:p>
                      <a:pPr marL="0" marR="0" lvl="0" indent="-381000" algn="l" defTabSz="914400" rtl="0" eaLnBrk="1" fontAlgn="base" latinLnBrk="0" hangingPunct="1">
                        <a:lnSpc>
                          <a:spcPct val="150000"/>
                        </a:lnSpc>
                        <a:spcBef>
                          <a:spcPct val="0"/>
                        </a:spcBef>
                        <a:spcAft>
                          <a:spcPct val="0"/>
                        </a:spcAft>
                        <a:buClrTx/>
                        <a:buSzTx/>
                        <a:buFontTx/>
                        <a:buNone/>
                        <a:tabLst/>
                        <a:defRPr/>
                      </a:pPr>
                      <a:endParaRPr lang="en-US" sz="1000" b="1" kern="1200" dirty="0" smtClean="0">
                        <a:solidFill>
                          <a:schemeClr val="tx1"/>
                        </a:solidFill>
                        <a:latin typeface="Times New Roman" panose="02020603050405020304" pitchFamily="18" charset="0"/>
                        <a:ea typeface="標楷體" pitchFamily="65" charset="-120"/>
                        <a:cs typeface="Times New Roman" panose="02020603050405020304" pitchFamily="18"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1. 04-Dec/2023 </a:t>
                      </a:r>
                      <a:r>
                        <a:rPr lang="en-US" sz="1000" kern="1200" baseline="0" dirty="0" err="1"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Fii</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sent to FIT vendor 01 pcs NG sample – No HDMI screen.</a:t>
                      </a:r>
                    </a:p>
                    <a:p>
                      <a:pPr eaLnBrk="1" fontAlgn="b" hangingPunct="1">
                        <a:spcBef>
                          <a:spcPct val="20000"/>
                        </a:spcBef>
                        <a:buClr>
                          <a:schemeClr val="accent2"/>
                        </a:buClr>
                      </a:pP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pPr eaLnBrk="1" fontAlgn="b" hangingPunct="1">
                        <a:spcBef>
                          <a:spcPct val="20000"/>
                        </a:spcBef>
                        <a:buClr>
                          <a:schemeClr val="accent2"/>
                        </a:buClr>
                      </a:pP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pPr eaLnBrk="1" fontAlgn="b" hangingPunct="1">
                        <a:spcBef>
                          <a:spcPct val="20000"/>
                        </a:spcBef>
                        <a:buClr>
                          <a:schemeClr val="accent2"/>
                        </a:buClr>
                      </a:pPr>
                      <a:r>
                        <a:rPr lang="en-US" altLang="zh-CN" sz="1000" kern="1200" baseline="0" dirty="0" smtClean="0">
                          <a:solidFill>
                            <a:schemeClr val="tx1"/>
                          </a:solidFill>
                          <a:latin typeface="Arial" panose="020B0604020202020204" pitchFamily="34" charset="0"/>
                          <a:ea typeface="+mn-ea"/>
                          <a:cs typeface="Arial" panose="020B0604020202020204" pitchFamily="34" charset="0"/>
                        </a:rPr>
                        <a:t>2. 2023/12/15 Received the defective sample, confirm the appearance of the product, the A-end connector is normal, and the pin of the B-end connector is sunk.</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altLang="zh-CN" sz="1000" kern="1200" baseline="0" dirty="0" smtClean="0">
                          <a:solidFill>
                            <a:schemeClr val="tx1"/>
                          </a:solidFill>
                          <a:latin typeface="Arial" panose="020B0604020202020204" pitchFamily="34" charset="0"/>
                          <a:ea typeface="+mn-ea"/>
                          <a:cs typeface="Arial" panose="020B0604020202020204" pitchFamily="34" charset="0"/>
                        </a:rPr>
                        <a:t>3. Re-tested by Hi-pot test, static test passed and dynamic test failed. After connecting the TV, the static test picture is ok, and the TV picture of swinging 60 degrees shows no picture.</a:t>
                      </a:r>
                    </a:p>
                    <a:p>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r>
                        <a:rPr lang="en-US" altLang="zh-CN" sz="1000" kern="1200" baseline="0" dirty="0" smtClean="0">
                          <a:solidFill>
                            <a:schemeClr val="tx1"/>
                          </a:solidFill>
                          <a:latin typeface="Arial" panose="020B0604020202020204" pitchFamily="34" charset="0"/>
                          <a:ea typeface="+mn-ea"/>
                          <a:cs typeface="Arial" panose="020B0604020202020204" pitchFamily="34" charset="0"/>
                        </a:rPr>
                        <a:t>4. Check Solder / </a:t>
                      </a:r>
                      <a:r>
                        <a:rPr lang="en-US" altLang="zh-TW" sz="1000" kern="1200" baseline="0" dirty="0" smtClean="0">
                          <a:solidFill>
                            <a:schemeClr val="tx1"/>
                          </a:solidFill>
                          <a:latin typeface="Arial" panose="020B0604020202020204" pitchFamily="34" charset="0"/>
                          <a:ea typeface="+mn-ea"/>
                          <a:cs typeface="Arial" panose="020B0604020202020204" pitchFamily="34" charset="0"/>
                        </a:rPr>
                        <a:t>appearance/reliability test record / work station no abnormalities found.</a:t>
                      </a:r>
                    </a:p>
                    <a:p>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p>
                      <a:r>
                        <a:rPr lang="en-US" altLang="zh-CN" sz="1000" kern="1200" baseline="0" dirty="0" smtClean="0">
                          <a:solidFill>
                            <a:schemeClr val="tx1"/>
                          </a:solidFill>
                          <a:latin typeface="Arial" panose="020B0604020202020204" pitchFamily="34" charset="0"/>
                          <a:ea typeface="+mn-ea"/>
                          <a:cs typeface="Arial" panose="020B0604020202020204" pitchFamily="34" charset="0"/>
                        </a:rPr>
                        <a:t>5. </a:t>
                      </a:r>
                      <a:r>
                        <a:rPr lang="en-US" altLang="zh-TW" sz="1000" kern="1200" baseline="0" dirty="0" smtClean="0">
                          <a:solidFill>
                            <a:schemeClr val="tx1"/>
                          </a:solidFill>
                          <a:latin typeface="Arial" panose="020B0604020202020204" pitchFamily="34" charset="0"/>
                          <a:ea typeface="+mn-ea"/>
                          <a:cs typeface="Arial" panose="020B0604020202020204" pitchFamily="34" charset="0"/>
                        </a:rPr>
                        <a:t>Check the maintenance records , Confirm the test machine of the maintenance Use OK product for multiple insertion and removal verification, after 10 insertion and removal. The PIN foot has a slight sinking phenomenon and intermittent poor contact breaks will occur in electrical tests.</a:t>
                      </a:r>
                      <a:r>
                        <a:rPr lang="zh-CN" altLang="en-US" sz="1000" kern="1200" baseline="0" dirty="0" smtClean="0">
                          <a:solidFill>
                            <a:schemeClr val="tx1"/>
                          </a:solidFill>
                          <a:latin typeface="Arial" panose="020B0604020202020204" pitchFamily="34" charset="0"/>
                          <a:ea typeface="+mn-ea"/>
                          <a:cs typeface="Arial" panose="020B0604020202020204" pitchFamily="34" charset="0"/>
                        </a:rPr>
                        <a:t> </a:t>
                      </a: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900" b="0" i="0" u="none" strike="noStrike" cap="none" normalizeH="0" baseline="0" dirty="0" smtClean="0">
                        <a:ln>
                          <a:noFill/>
                        </a:ln>
                        <a:solidFill>
                          <a:srgbClr val="0000CC"/>
                        </a:solidFill>
                        <a:effectLst/>
                        <a:latin typeface="Times New Roman" panose="02020603050405020304" pitchFamily="18" charset="0"/>
                        <a:ea typeface="新細明體" charset="-120"/>
                        <a:cs typeface="Times New Roman" panose="02020603050405020304"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6" y="0"/>
            <a:ext cx="6338574" cy="442452"/>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lvl="0" indent="-381000" defTabSz="914400" fontAlgn="base">
              <a:lnSpc>
                <a:spcPct val="150000"/>
              </a:lnSpc>
              <a:spcBef>
                <a:spcPct val="0"/>
              </a:spcBef>
              <a:spcAft>
                <a:spcPct val="0"/>
              </a:spcAft>
              <a:defRPr/>
            </a:pPr>
            <a:r>
              <a:rPr lang="en-US" sz="2000" b="1" dirty="0">
                <a:solidFill>
                  <a:srgbClr val="0000FF"/>
                </a:solidFill>
                <a:latin typeface="Arial" panose="020B0604020202020204" pitchFamily="34" charset="0"/>
                <a:ea typeface="標楷體" pitchFamily="65" charset="-120"/>
                <a:cs typeface="Arial" panose="020B0604020202020204" pitchFamily="34" charset="0"/>
              </a:rPr>
              <a:t>2</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 </a:t>
            </a:r>
            <a:r>
              <a:rPr lang="en-US" sz="2000" b="1" dirty="0">
                <a:solidFill>
                  <a:srgbClr val="0000FF"/>
                </a:solidFill>
                <a:latin typeface="Arial" panose="020B0604020202020204" pitchFamily="34" charset="0"/>
                <a:ea typeface="標楷體" pitchFamily="65" charset="-120"/>
                <a:cs typeface="Arial" panose="020B0604020202020204" pitchFamily="34" charset="0"/>
              </a:rPr>
              <a:t>HDMI Cable – No TV </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screen * </a:t>
            </a:r>
            <a:r>
              <a:rPr lang="en-US" sz="2000" b="1" dirty="0">
                <a:solidFill>
                  <a:srgbClr val="0000FF"/>
                </a:solidFill>
                <a:latin typeface="Arial" panose="020B0604020202020204" pitchFamily="34" charset="0"/>
                <a:ea typeface="標楷體" pitchFamily="65" charset="-120"/>
                <a:cs typeface="Arial" panose="020B0604020202020204" pitchFamily="34" charset="0"/>
              </a:rPr>
              <a:t>2</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pcs</a:t>
            </a:r>
            <a:endParaRPr lang="en-US" sz="2000" b="1" dirty="0">
              <a:solidFill>
                <a:srgbClr val="0000FF"/>
              </a:solidFill>
              <a:latin typeface="Arial" panose="020B0604020202020204" pitchFamily="34" charset="0"/>
              <a:ea typeface="標楷體" pitchFamily="65" charset="-120"/>
              <a:cs typeface="Arial" panose="020B0604020202020204" pitchFamily="34" charset="0"/>
            </a:endParaRPr>
          </a:p>
        </p:txBody>
      </p:sp>
      <p:sp>
        <p:nvSpPr>
          <p:cNvPr id="14" name="Oval 13"/>
          <p:cNvSpPr/>
          <p:nvPr/>
        </p:nvSpPr>
        <p:spPr>
          <a:xfrm>
            <a:off x="8594067" y="2701508"/>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3"/>
          <a:stretch>
            <a:fillRect/>
          </a:stretch>
        </p:blipFill>
        <p:spPr>
          <a:xfrm>
            <a:off x="1608082" y="3244953"/>
            <a:ext cx="1237875" cy="1022245"/>
          </a:xfrm>
          <a:prstGeom prst="rect">
            <a:avLst/>
          </a:prstGeom>
        </p:spPr>
      </p:pic>
      <p:pic>
        <p:nvPicPr>
          <p:cNvPr id="6" name="Picture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64" y="3244954"/>
            <a:ext cx="1372089" cy="102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646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60789031"/>
              </p:ext>
            </p:extLst>
          </p:nvPr>
        </p:nvGraphicFramePr>
        <p:xfrm>
          <a:off x="72735" y="587150"/>
          <a:ext cx="8864450" cy="4258119"/>
        </p:xfrm>
        <a:graphic>
          <a:graphicData uri="http://schemas.openxmlformats.org/drawingml/2006/table">
            <a:tbl>
              <a:tblPr/>
              <a:tblGrid>
                <a:gridCol w="4215486">
                  <a:extLst>
                    <a:ext uri="{9D8B030D-6E8A-4147-A177-3AD203B41FA5}">
                      <a16:colId xmlns:a16="http://schemas.microsoft.com/office/drawing/2014/main" val="20001"/>
                    </a:ext>
                  </a:extLst>
                </a:gridCol>
                <a:gridCol w="3982464">
                  <a:extLst>
                    <a:ext uri="{9D8B030D-6E8A-4147-A177-3AD203B41FA5}">
                      <a16:colId xmlns:a16="http://schemas.microsoft.com/office/drawing/2014/main" val="1948495731"/>
                    </a:ext>
                  </a:extLst>
                </a:gridCol>
                <a:gridCol w="666500">
                  <a:extLst>
                    <a:ext uri="{9D8B030D-6E8A-4147-A177-3AD203B41FA5}">
                      <a16:colId xmlns:a16="http://schemas.microsoft.com/office/drawing/2014/main" val="20005"/>
                    </a:ext>
                  </a:extLst>
                </a:gridCol>
              </a:tblGrid>
              <a:tr h="292001">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Root Cause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defRPr/>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Action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anose="02020603050405020304" pitchFamily="18" charset="0"/>
                          <a:ea typeface="新細明體" charset="-120"/>
                          <a:cs typeface="Times New Roman" panose="02020603050405020304" pitchFamily="18"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6118">
                <a:tc>
                  <a:txBody>
                    <a:bodyPr/>
                    <a:lstStyle/>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Occur Cause</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 Material Incoming issue )</a:t>
                      </a: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indent="0">
                        <a:buNone/>
                      </a:pPr>
                      <a:endParaRPr lang="en-US" altLang="zh-TW" sz="1000" kern="1200" baseline="0" dirty="0" smtClean="0">
                        <a:solidFill>
                          <a:schemeClr val="tx1"/>
                        </a:solidFill>
                        <a:latin typeface="Arial" panose="020B0604020202020204" pitchFamily="34" charset="0"/>
                        <a:ea typeface="+mn-ea"/>
                        <a:cs typeface="Arial" panose="020B0604020202020204" pitchFamily="34" charset="0"/>
                      </a:endParaRPr>
                    </a:p>
                    <a:p>
                      <a:pPr marL="0" indent="0">
                        <a:buNone/>
                      </a:pPr>
                      <a:r>
                        <a:rPr lang="en-US" altLang="zh-TW" sz="1000" kern="1200" baseline="0" dirty="0" smtClean="0">
                          <a:solidFill>
                            <a:schemeClr val="tx1"/>
                          </a:solidFill>
                          <a:latin typeface="Arial" panose="020B0604020202020204" pitchFamily="34" charset="0"/>
                          <a:ea typeface="+mn-ea"/>
                          <a:cs typeface="Arial" panose="020B0604020202020204" pitchFamily="34" charset="0"/>
                        </a:rPr>
                        <a:t>1. When the male and female electrical test connectors are inserted, the butt joints have foreign bodies and are inserted and removed repeatedly during operation .When the PIN is inserted, the top of the PIN is sunk, resulting in poor contact, resulting in customer feedback.                                       </a:t>
                      </a:r>
                    </a:p>
                    <a:p>
                      <a:pPr marL="0" indent="0">
                        <a:buNone/>
                      </a:pPr>
                      <a:endParaRPr lang="en-US" altLang="zh-TW" sz="1000" kern="1200" baseline="0" dirty="0" smtClean="0">
                        <a:solidFill>
                          <a:schemeClr val="tx1"/>
                        </a:solidFill>
                        <a:latin typeface="Arial" panose="020B0604020202020204" pitchFamily="34" charset="0"/>
                        <a:ea typeface="+mn-ea"/>
                        <a:cs typeface="Arial" panose="020B0604020202020204" pitchFamily="34" charset="0"/>
                      </a:endParaRPr>
                    </a:p>
                    <a:p>
                      <a:pPr marL="0" indent="0">
                        <a:buNone/>
                      </a:pPr>
                      <a:r>
                        <a:rPr lang="en-US" altLang="zh-TW" sz="1000" kern="1200" baseline="0" dirty="0" smtClean="0">
                          <a:solidFill>
                            <a:schemeClr val="tx1"/>
                          </a:solidFill>
                          <a:latin typeface="Arial" panose="020B0604020202020204" pitchFamily="34" charset="0"/>
                          <a:ea typeface="+mn-ea"/>
                          <a:cs typeface="Arial" panose="020B0604020202020204" pitchFamily="34" charset="0"/>
                        </a:rPr>
                        <a:t>2. After the maintenance OK product test, the connector is not checked again.</a:t>
                      </a: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Escape Cause</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 </a:t>
                      </a:r>
                      <a:r>
                        <a:rPr lang="en-US" sz="1000" kern="1200" baseline="0" dirty="0" err="1"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Fii</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packing no check function )</a:t>
                      </a: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2. HDMI cable is accessory material. Online no any function test. On IQC station  - IQC test connecter testing follow AQL: </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10.0 </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Function test </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AQL 1.5 ( Visual inspection ).</a:t>
                      </a: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altLang="zh-CN" sz="1000" kern="1200" baseline="0" dirty="0" smtClean="0">
                        <a:solidFill>
                          <a:schemeClr val="tx1"/>
                        </a:solidFill>
                        <a:latin typeface="Arial" panose="020B0604020202020204" pitchFamily="34" charset="0"/>
                        <a:ea typeface="+mn-ea"/>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Tx/>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FIT vendor Action : </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r>
                        <a:rPr lang="en-US" altLang="zh-TW" sz="1000" kern="1200" baseline="0" dirty="0" smtClean="0">
                          <a:solidFill>
                            <a:schemeClr val="tx1"/>
                          </a:solidFill>
                          <a:latin typeface="Arial" panose="020B0604020202020204" pitchFamily="34" charset="0"/>
                          <a:ea typeface="+mn-ea"/>
                          <a:cs typeface="Arial" panose="020B0604020202020204" pitchFamily="34" charset="0"/>
                        </a:rPr>
                        <a:t>FIT Sorting  Inventory: 2000</a:t>
                      </a:r>
                      <a:r>
                        <a:rPr lang="en-US" altLang="zh-CN" sz="1000" kern="1200" baseline="0" dirty="0" smtClean="0">
                          <a:solidFill>
                            <a:schemeClr val="tx1"/>
                          </a:solidFill>
                          <a:latin typeface="Arial" panose="020B0604020202020204" pitchFamily="34" charset="0"/>
                          <a:ea typeface="+mn-ea"/>
                          <a:cs typeface="Arial" panose="020B0604020202020204" pitchFamily="34" charset="0"/>
                        </a:rPr>
                        <a:t>PCS 100%sorting No defective products </a:t>
                      </a:r>
                      <a:r>
                        <a:rPr lang="en-US" altLang="zh-TW" sz="1000" kern="1200" baseline="0" dirty="0" smtClean="0">
                          <a:solidFill>
                            <a:schemeClr val="tx1"/>
                          </a:solidFill>
                          <a:latin typeface="Arial" panose="020B0604020202020204" pitchFamily="34" charset="0"/>
                          <a:ea typeface="+mn-ea"/>
                          <a:cs typeface="Arial" panose="020B0604020202020204" pitchFamily="34" charset="0"/>
                        </a:rPr>
                        <a:t> : Owner </a:t>
                      </a:r>
                      <a:r>
                        <a:rPr lang="en-US" altLang="zh-CN" sz="1000" kern="1200" baseline="0" dirty="0" err="1" smtClean="0">
                          <a:solidFill>
                            <a:schemeClr val="tx1"/>
                          </a:solidFill>
                          <a:latin typeface="Arial" panose="020B0604020202020204" pitchFamily="34" charset="0"/>
                          <a:ea typeface="+mn-ea"/>
                          <a:cs typeface="Arial" panose="020B0604020202020204" pitchFamily="34" charset="0"/>
                        </a:rPr>
                        <a:t>guojuanxie</a:t>
                      </a:r>
                      <a:r>
                        <a:rPr lang="en-US" altLang="zh-CN" sz="1000" kern="1200" baseline="0" dirty="0" smtClean="0">
                          <a:solidFill>
                            <a:schemeClr val="tx1"/>
                          </a:solidFill>
                          <a:latin typeface="Arial" panose="020B0604020202020204" pitchFamily="34" charset="0"/>
                          <a:ea typeface="+mn-ea"/>
                          <a:cs typeface="Arial" panose="020B0604020202020204" pitchFamily="34" charset="0"/>
                        </a:rPr>
                        <a:t> 2023/12/18</a:t>
                      </a: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 Done.</a:t>
                      </a:r>
                    </a:p>
                    <a:p>
                      <a:pPr marL="228600" marR="0" lvl="0" indent="-228600" algn="l" defTabSz="762000" rtl="0" eaLnBrk="1" fontAlgn="base" latinLnBrk="0" hangingPunct="1">
                        <a:lnSpc>
                          <a:spcPct val="100000"/>
                        </a:lnSpc>
                        <a:spcBef>
                          <a:spcPct val="20000"/>
                        </a:spcBef>
                        <a:spcAft>
                          <a:spcPct val="0"/>
                        </a:spcAft>
                        <a:buClrTx/>
                        <a:buSzTx/>
                        <a:buFontTx/>
                        <a:buAutoNum type="arabicPeriod"/>
                        <a:tabLst/>
                        <a:defRPr/>
                      </a:pPr>
                      <a:endPar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2. </a:t>
                      </a:r>
                      <a:r>
                        <a:rPr kumimoji="1" lang="en-US" sz="1000" b="0" i="0" u="none" strike="noStrike" kern="1200" cap="none" normalizeH="0" baseline="0" dirty="0" smtClean="0">
                          <a:ln>
                            <a:noFill/>
                          </a:ln>
                          <a:solidFill>
                            <a:srgbClr val="000000"/>
                          </a:solidFill>
                          <a:effectLst/>
                          <a:latin typeface="Arial" panose="020B0604020202020204" pitchFamily="34" charset="0"/>
                          <a:ea typeface="新細明體" panose="02020500000000000000" pitchFamily="18" charset="-120"/>
                          <a:cs typeface="+mn-cs"/>
                          <a:sym typeface="Wingdings" panose="05000000000000000000" pitchFamily="2" charset="2"/>
                        </a:rPr>
                        <a:t>On </a:t>
                      </a:r>
                      <a:r>
                        <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production lines .The line leader and quality assurance shall confirm the status of the test fixture every 4H, and record it in the Test machine spot inspection Record Form. If any abnormality is found, replace it immediately.</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3</a:t>
                      </a:r>
                      <a:r>
                        <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 </a:t>
                      </a:r>
                      <a:r>
                        <a:rPr kumimoji="1" lang="en-US" altLang="zh-CN"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Optimize the maintenance process, the product can not directly return the packaging station after the repair is OK, need to return to the electrical T3 test station (electrical test → screen test → appearance terminal full inspection) to avoid leakage caused by no secondary inspection</a:t>
                      </a:r>
                      <a:r>
                        <a:rPr kumimoji="1" lang="en-US" altLang="zh-CN"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4. </a:t>
                      </a:r>
                      <a:r>
                        <a:rPr kumimoji="1" lang="en-US" altLang="zh-TW" sz="1000" b="0" i="0" u="none" strike="noStrike" cap="none" normalizeH="0" baseline="0" dirty="0" err="1" smtClean="0">
                          <a:ln>
                            <a:noFill/>
                          </a:ln>
                          <a:solidFill>
                            <a:srgbClr val="000000"/>
                          </a:solidFill>
                          <a:effectLst/>
                          <a:latin typeface="Arial" panose="020B0604020202020204" pitchFamily="34" charset="0"/>
                          <a:ea typeface="新細明體" panose="02020500000000000000" pitchFamily="18" charset="-120"/>
                        </a:rPr>
                        <a:t>Fii</a:t>
                      </a:r>
                      <a:r>
                        <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 Action: </a:t>
                      </a: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kumimoji="1" lang="en-US" altLang="zh-TW" sz="10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00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rPr>
                        <a:t>On IQC station , Tighten material incoming inspection - IQC test connecter testing follow AQL: 6.5 ( Function test ). And Visual inspection up to: AQL:0.4. =&gt; Apply from the fist lots Dec-2023.</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900" b="0" i="0" u="none" strike="noStrike" cap="none" normalizeH="0" baseline="0" dirty="0" smtClean="0">
                        <a:ln>
                          <a:noFill/>
                        </a:ln>
                        <a:solidFill>
                          <a:srgbClr val="0000CC"/>
                        </a:solidFill>
                        <a:effectLst/>
                        <a:latin typeface="Times New Roman" panose="02020603050405020304" pitchFamily="18" charset="0"/>
                        <a:ea typeface="新細明體" charset="-120"/>
                        <a:cs typeface="Times New Roman" panose="02020603050405020304"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6" y="0"/>
            <a:ext cx="6338574" cy="442452"/>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lvl="0" indent="-381000" defTabSz="914400" fontAlgn="base">
              <a:lnSpc>
                <a:spcPct val="150000"/>
              </a:lnSpc>
              <a:spcBef>
                <a:spcPct val="0"/>
              </a:spcBef>
              <a:spcAft>
                <a:spcPct val="0"/>
              </a:spcAft>
              <a:defRPr/>
            </a:pPr>
            <a:r>
              <a:rPr lang="en-US" sz="2000" b="1" dirty="0">
                <a:solidFill>
                  <a:srgbClr val="0000FF"/>
                </a:solidFill>
                <a:latin typeface="Arial" panose="020B0604020202020204" pitchFamily="34" charset="0"/>
                <a:ea typeface="標楷體" pitchFamily="65" charset="-120"/>
                <a:cs typeface="Arial" panose="020B0604020202020204" pitchFamily="34" charset="0"/>
              </a:rPr>
              <a:t>2</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 </a:t>
            </a:r>
            <a:r>
              <a:rPr lang="en-US" sz="2000" b="1" dirty="0">
                <a:solidFill>
                  <a:srgbClr val="0000FF"/>
                </a:solidFill>
                <a:latin typeface="Arial" panose="020B0604020202020204" pitchFamily="34" charset="0"/>
                <a:ea typeface="標楷體" pitchFamily="65" charset="-120"/>
                <a:cs typeface="Arial" panose="020B0604020202020204" pitchFamily="34" charset="0"/>
              </a:rPr>
              <a:t>HDMI Cable – No TV </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screen * </a:t>
            </a:r>
            <a:r>
              <a:rPr lang="en-US" sz="2000" b="1" dirty="0">
                <a:solidFill>
                  <a:srgbClr val="0000FF"/>
                </a:solidFill>
                <a:latin typeface="Arial" panose="020B0604020202020204" pitchFamily="34" charset="0"/>
                <a:ea typeface="標楷體" pitchFamily="65" charset="-120"/>
                <a:cs typeface="Arial" panose="020B0604020202020204" pitchFamily="34" charset="0"/>
              </a:rPr>
              <a:t>2</a:t>
            </a:r>
            <a:r>
              <a:rPr lang="en-US" sz="2000" b="1" dirty="0" smtClean="0">
                <a:solidFill>
                  <a:srgbClr val="0000FF"/>
                </a:solidFill>
                <a:latin typeface="Arial" panose="020B0604020202020204" pitchFamily="34" charset="0"/>
                <a:ea typeface="標楷體" pitchFamily="65" charset="-120"/>
                <a:cs typeface="Arial" panose="020B0604020202020204" pitchFamily="34" charset="0"/>
              </a:rPr>
              <a:t>pcs</a:t>
            </a:r>
            <a:endParaRPr lang="en-US" sz="2000" b="1" dirty="0">
              <a:solidFill>
                <a:srgbClr val="0000FF"/>
              </a:solidFill>
              <a:latin typeface="Arial" panose="020B0604020202020204" pitchFamily="34" charset="0"/>
              <a:ea typeface="標楷體" pitchFamily="65" charset="-120"/>
              <a:cs typeface="Arial" panose="020B0604020202020204" pitchFamily="34" charset="0"/>
            </a:endParaRPr>
          </a:p>
        </p:txBody>
      </p:sp>
      <p:sp>
        <p:nvSpPr>
          <p:cNvPr id="14" name="Oval 13"/>
          <p:cNvSpPr/>
          <p:nvPr/>
        </p:nvSpPr>
        <p:spPr>
          <a:xfrm>
            <a:off x="8415391" y="2638446"/>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graphicFrame>
        <p:nvGraphicFramePr>
          <p:cNvPr id="4" name="Object 3">
            <a:hlinkClick r:id="" action="ppaction://ole?verb=0"/>
          </p:cNvPr>
          <p:cNvGraphicFramePr>
            <a:graphicFrameLocks noChangeAspect="1"/>
          </p:cNvGraphicFramePr>
          <p:nvPr>
            <p:extLst>
              <p:ext uri="{D42A27DB-BD31-4B8C-83A1-F6EECF244321}">
                <p14:modId xmlns:p14="http://schemas.microsoft.com/office/powerpoint/2010/main" val="3759007175"/>
              </p:ext>
            </p:extLst>
          </p:nvPr>
        </p:nvGraphicFramePr>
        <p:xfrm>
          <a:off x="1781504" y="3646926"/>
          <a:ext cx="1077310" cy="908980"/>
        </p:xfrm>
        <a:graphic>
          <a:graphicData uri="http://schemas.openxmlformats.org/presentationml/2006/ole">
            <mc:AlternateContent xmlns:mc="http://schemas.openxmlformats.org/markup-compatibility/2006">
              <mc:Choice xmlns:v="urn:schemas-microsoft-com:vml" Requires="v">
                <p:oleObj spid="_x0000_s1030" name="Presentation" showAsIcon="1" r:id="rId4" imgW="914400" imgH="771480" progId="PowerPoint.Show.8">
                  <p:embed/>
                </p:oleObj>
              </mc:Choice>
              <mc:Fallback>
                <p:oleObj name="Presentation" showAsIcon="1" r:id="rId4" imgW="914400" imgH="771480" progId="PowerPoint.Show.8">
                  <p:embed/>
                  <p:pic>
                    <p:nvPicPr>
                      <p:cNvPr id="0" name=""/>
                      <p:cNvPicPr/>
                      <p:nvPr/>
                    </p:nvPicPr>
                    <p:blipFill>
                      <a:blip r:embed="rId5"/>
                      <a:stretch>
                        <a:fillRect/>
                      </a:stretch>
                    </p:blipFill>
                    <p:spPr>
                      <a:xfrm>
                        <a:off x="1781504" y="3646926"/>
                        <a:ext cx="1077310" cy="908980"/>
                      </a:xfrm>
                      <a:prstGeom prst="rect">
                        <a:avLst/>
                      </a:prstGeom>
                    </p:spPr>
                  </p:pic>
                </p:oleObj>
              </mc:Fallback>
            </mc:AlternateContent>
          </a:graphicData>
        </a:graphic>
      </p:graphicFrame>
    </p:spTree>
    <p:extLst>
      <p:ext uri="{BB962C8B-B14F-4D97-AF65-F5344CB8AC3E}">
        <p14:creationId xmlns:p14="http://schemas.microsoft.com/office/powerpoint/2010/main" val="168504353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19112</TotalTime>
  <Words>1011</Words>
  <Application>Microsoft Office PowerPoint</Application>
  <PresentationFormat>On-screen Show (16:9)</PresentationFormat>
  <Paragraphs>153</Paragraphs>
  <Slides>6</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5" baseType="lpstr">
      <vt:lpstr>標楷體</vt:lpstr>
      <vt:lpstr>新細明體</vt:lpstr>
      <vt:lpstr>SimSun</vt:lpstr>
      <vt:lpstr>Arial</vt:lpstr>
      <vt:lpstr>Calibri</vt:lpstr>
      <vt:lpstr>Times New Roman</vt:lpstr>
      <vt:lpstr>Wingdings</vt:lpstr>
      <vt:lpstr>2_Office 佈景主題</vt:lpstr>
      <vt:lpstr>Microsoft PowerPoint 97-2003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阮氏姮</cp:lastModifiedBy>
  <cp:revision>2134</cp:revision>
  <dcterms:created xsi:type="dcterms:W3CDTF">2018-11-16T05:26:15Z</dcterms:created>
  <dcterms:modified xsi:type="dcterms:W3CDTF">2023-12-25T09:48:26Z</dcterms:modified>
</cp:coreProperties>
</file>